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Fugaz One"/>
      <p:regular r:id="rId25"/>
    </p:embeddedFont>
    <p:embeddedFont>
      <p:font typeface="Ultra"/>
      <p:regular r:id="rId26"/>
    </p:embeddedFont>
    <p:embeddedFont>
      <p:font typeface="Alfa Slab One"/>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455ADB-5F94-4024-B7DA-6EB96E5DAB5E}">
  <a:tblStyle styleId="{AC455ADB-5F94-4024-B7DA-6EB96E5DAB5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Ultra-regular.fntdata"/><Relationship Id="rId25" Type="http://schemas.openxmlformats.org/officeDocument/2006/relationships/font" Target="fonts/FugazOne-regular.fntdata"/><Relationship Id="rId27" Type="http://schemas.openxmlformats.org/officeDocument/2006/relationships/font" Target="fonts/AlfaSlab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gMOq13exOJpGsF8E1VkHOksSx0EIyBmcsROgHZVAy2I/edit?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ox.com/science-and-health/20978285/optical-illusion-science-humility-reality-polarizatio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Yp5XuGYqqY"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oYp5XuGYqqY"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Key TOK terms appear in a</a:t>
            </a:r>
            <a:r>
              <a:rPr b="1" lang="en-GB">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20a1de9d9_0_2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20a1de9d9_0_2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evolution of Apple interfaces (3)</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8bd36120a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8bd36120a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1db4f123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e1db4f123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Optional slide, if you want to help students to take ownership of the IA prompts (IAPs) for the TOK exhibition</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For more ideas on relevant IAPs, see the ‘Linking this lesson to the course’ slide</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20a1de9d9_0_1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20a1de9d9_0_1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GB">
                <a:solidFill>
                  <a:schemeClr val="dk1"/>
                </a:solidFill>
                <a:latin typeface="Proxima Nova"/>
                <a:ea typeface="Proxima Nova"/>
                <a:cs typeface="Proxima Nova"/>
                <a:sym typeface="Proxima Nova"/>
              </a:rPr>
              <a:t>See the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BQ1 assessment tracker</a:t>
            </a:r>
            <a:r>
              <a:rPr lang="en-GB">
                <a:solidFill>
                  <a:schemeClr val="dk1"/>
                </a:solidFill>
                <a:latin typeface="Proxima Nova"/>
                <a:ea typeface="Proxima Nova"/>
                <a:cs typeface="Proxima Nova"/>
                <a:sym typeface="Proxima Nova"/>
              </a:rPr>
              <a:t> for suggestions on providing feedback, and recording students’ progress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269c54c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7269c54c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d1459c1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0d1459c1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000000"/>
              </a:buClr>
              <a:buSzPts val="1100"/>
              <a:buFont typeface="Proxima Nova"/>
              <a:buChar char="●"/>
            </a:pPr>
            <a:r>
              <a:rPr lang="en-GB">
                <a:latin typeface="Proxima Nova"/>
                <a:ea typeface="Proxima Nova"/>
                <a:cs typeface="Proxima Nova"/>
                <a:sym typeface="Proxima Nova"/>
              </a:rPr>
              <a:t>Use this slide to access the ‘Exploration Points’ notes for BQ1, which will help students to develop a deeper knowledge of any TOK theme or area of knowledge. This will not only help them to master the TOK course in general, but also craft a great exhibition or essay. </a:t>
            </a:r>
            <a:endParaRPr>
              <a:latin typeface="Proxima Nova"/>
              <a:ea typeface="Proxima Nova"/>
              <a:cs typeface="Proxima Nova"/>
              <a:sym typeface="Proxima Nova"/>
            </a:endParaRPr>
          </a:p>
          <a:p>
            <a:pPr indent="-298450" lvl="0" marL="457200" rtl="0" algn="l">
              <a:lnSpc>
                <a:spcPct val="115000"/>
              </a:lnSpc>
              <a:spcBef>
                <a:spcPts val="1000"/>
              </a:spcBef>
              <a:spcAft>
                <a:spcPts val="1000"/>
              </a:spcAft>
              <a:buClr>
                <a:srgbClr val="000000"/>
              </a:buClr>
              <a:buSzPts val="1100"/>
              <a:buFont typeface="Proxima Nova"/>
              <a:buChar char="●"/>
            </a:pPr>
            <a:r>
              <a:rPr lang="en-GB">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665d8af23_0_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665d8af23_0_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Animated slide. The greys are, of course, the same. </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Illusion created by Edward H. Adelson</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e85b8861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e85b886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a:t>
            </a:r>
            <a:r>
              <a:rPr lang="en-GB">
                <a:latin typeface="Proxima Nova"/>
                <a:ea typeface="Proxima Nova"/>
                <a:cs typeface="Proxima Nova"/>
                <a:sym typeface="Proxima Nova"/>
              </a:rPr>
              <a:t>ew the illusion animated within </a:t>
            </a:r>
            <a:r>
              <a:rPr lang="en-GB" u="sng">
                <a:solidFill>
                  <a:schemeClr val="hlink"/>
                </a:solidFill>
                <a:latin typeface="Proxima Nova"/>
                <a:ea typeface="Proxima Nova"/>
                <a:cs typeface="Proxima Nova"/>
                <a:sym typeface="Proxima Nova"/>
                <a:hlinkClick r:id="rId2"/>
              </a:rPr>
              <a:t>this</a:t>
            </a:r>
            <a:r>
              <a:rPr lang="en-GB">
                <a:latin typeface="Proxima Nova"/>
                <a:ea typeface="Proxima Nova"/>
                <a:cs typeface="Proxima Nova"/>
                <a:sym typeface="Proxima Nova"/>
              </a:rPr>
              <a:t> Vox article - scroll half way down to access it.</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0a1de9d9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20a1de9d9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Video is </a:t>
            </a:r>
            <a:r>
              <a:rPr lang="en-GB" u="sng">
                <a:solidFill>
                  <a:schemeClr val="hlink"/>
                </a:solidFill>
                <a:latin typeface="Proxima Nova"/>
                <a:ea typeface="Proxima Nova"/>
                <a:cs typeface="Proxima Nova"/>
                <a:sym typeface="Proxima Nova"/>
                <a:hlinkClick r:id="rId2"/>
              </a:rPr>
              <a:t>here</a:t>
            </a:r>
            <a:r>
              <a:rPr lang="en-GB">
                <a:latin typeface="Proxima Nova"/>
                <a:ea typeface="Proxima Nova"/>
                <a:cs typeface="Proxima Nova"/>
                <a:sym typeface="Proxima Nova"/>
              </a:rPr>
              <a:t>.</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Clip 1 = 1.50 - 5.45</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69a99ae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69a99ae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Go through these in some detail.</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58bd3612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8bd3612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Images show the kind of thing they could come up with, but students will be quite creative with what they come up with.</a:t>
            </a:r>
            <a:endParaRPr>
              <a:latin typeface="Proxima Nova"/>
              <a:ea typeface="Proxima Nova"/>
              <a:cs typeface="Proxima Nova"/>
              <a:sym typeface="Proxima No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20a1de9d9_0_1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20a1de9d9_0_1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GB">
                <a:solidFill>
                  <a:schemeClr val="dk1"/>
                </a:solidFill>
                <a:latin typeface="Proxima Nova"/>
                <a:ea typeface="Proxima Nova"/>
                <a:cs typeface="Proxima Nova"/>
                <a:sym typeface="Proxima Nova"/>
              </a:rPr>
              <a:t>Continue same video</a:t>
            </a:r>
            <a:r>
              <a:rPr lang="en-GB">
                <a:solidFill>
                  <a:schemeClr val="dk1"/>
                </a:solidFill>
                <a:latin typeface="Proxima Nova"/>
                <a:ea typeface="Proxima Nova"/>
                <a:cs typeface="Proxima Nova"/>
                <a:sym typeface="Proxima Nova"/>
              </a:rPr>
              <a:t> - </a:t>
            </a:r>
            <a:r>
              <a:rPr lang="en-GB" u="sng">
                <a:solidFill>
                  <a:srgbClr val="1C3AA9"/>
                </a:solidFill>
                <a:latin typeface="Proxima Nova"/>
                <a:ea typeface="Proxima Nova"/>
                <a:cs typeface="Proxima Nova"/>
                <a:sym typeface="Proxima Nova"/>
                <a:hlinkClick r:id="rId2">
                  <a:extLst>
                    <a:ext uri="{A12FA001-AC4F-418D-AE19-62706E023703}">
                      <ahyp:hlinkClr val="tx"/>
                    </a:ext>
                  </a:extLst>
                </a:hlinkClick>
              </a:rPr>
              <a:t>here</a:t>
            </a:r>
            <a:r>
              <a:rPr lang="en-GB">
                <a:solidFill>
                  <a:schemeClr val="dk1"/>
                </a:solidFill>
                <a:latin typeface="Proxima Nova"/>
                <a:ea typeface="Proxima Nova"/>
                <a:cs typeface="Proxima Nova"/>
                <a:sym typeface="Proxima Nova"/>
              </a:rPr>
              <a:t>.</a:t>
            </a:r>
            <a:endParaRPr>
              <a:solidFill>
                <a:schemeClr val="dk1"/>
              </a:solidFill>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Clip 2 = 11.50 - 14.00</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Answer - The desktop of a computer. It is much clearer than seeing the internal workings of a computer. The better the computer, the clearer, more simple, user friendly the interface is - not the closer to the reality of how the computer works.</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 The next three slides show the evolution of the desktop; our sensory perception has evolved in exactly the same way.</a:t>
            </a:r>
            <a:endParaRPr>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20a1de9d9_0_1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20a1de9d9_0_1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evolution of Apple interfaces (1)</a:t>
            </a:r>
            <a:endParaRPr>
              <a:latin typeface="Proxima Nova"/>
              <a:ea typeface="Proxima Nova"/>
              <a:cs typeface="Proxima Nova"/>
              <a:sym typeface="Proxima No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20a1de9d9_0_2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20a1de9d9_0_2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GB">
                <a:latin typeface="Proxima Nova"/>
                <a:ea typeface="Proxima Nova"/>
                <a:cs typeface="Proxima Nova"/>
                <a:sym typeface="Proxima Nova"/>
              </a:rPr>
              <a:t>The evolution of Apple interfaces (2)</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6">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55" name="Google Shape;55;p13"/>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7">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sz="3000">
                <a:solidFill>
                  <a:srgbClr val="212121"/>
                </a:solidFill>
              </a:defRPr>
            </a:lvl1pPr>
            <a:lvl2pPr lvl="1" algn="l">
              <a:lnSpc>
                <a:spcPct val="100000"/>
              </a:lnSpc>
              <a:spcBef>
                <a:spcPts val="0"/>
              </a:spcBef>
              <a:spcAft>
                <a:spcPts val="0"/>
              </a:spcAft>
              <a:buNone/>
              <a:defRPr sz="3000">
                <a:solidFill>
                  <a:srgbClr val="212121"/>
                </a:solidFill>
              </a:defRPr>
            </a:lvl2pPr>
            <a:lvl3pPr lvl="2" algn="l">
              <a:lnSpc>
                <a:spcPct val="100000"/>
              </a:lnSpc>
              <a:spcBef>
                <a:spcPts val="0"/>
              </a:spcBef>
              <a:spcAft>
                <a:spcPts val="0"/>
              </a:spcAft>
              <a:buNone/>
              <a:defRPr sz="3000">
                <a:solidFill>
                  <a:srgbClr val="212121"/>
                </a:solidFill>
              </a:defRPr>
            </a:lvl3pPr>
            <a:lvl4pPr lvl="3" algn="l">
              <a:lnSpc>
                <a:spcPct val="100000"/>
              </a:lnSpc>
              <a:spcBef>
                <a:spcPts val="0"/>
              </a:spcBef>
              <a:spcAft>
                <a:spcPts val="0"/>
              </a:spcAft>
              <a:buNone/>
              <a:defRPr sz="3000">
                <a:solidFill>
                  <a:srgbClr val="212121"/>
                </a:solidFill>
              </a:defRPr>
            </a:lvl4pPr>
            <a:lvl5pPr lvl="4" algn="l">
              <a:lnSpc>
                <a:spcPct val="100000"/>
              </a:lnSpc>
              <a:spcBef>
                <a:spcPts val="0"/>
              </a:spcBef>
              <a:spcAft>
                <a:spcPts val="0"/>
              </a:spcAft>
              <a:buNone/>
              <a:defRPr sz="3000">
                <a:solidFill>
                  <a:srgbClr val="212121"/>
                </a:solidFill>
              </a:defRPr>
            </a:lvl5pPr>
            <a:lvl6pPr lvl="5" algn="l">
              <a:lnSpc>
                <a:spcPct val="100000"/>
              </a:lnSpc>
              <a:spcBef>
                <a:spcPts val="0"/>
              </a:spcBef>
              <a:spcAft>
                <a:spcPts val="0"/>
              </a:spcAft>
              <a:buNone/>
              <a:defRPr sz="3000">
                <a:solidFill>
                  <a:srgbClr val="212121"/>
                </a:solidFill>
              </a:defRPr>
            </a:lvl6pPr>
            <a:lvl7pPr lvl="6" algn="l">
              <a:lnSpc>
                <a:spcPct val="100000"/>
              </a:lnSpc>
              <a:spcBef>
                <a:spcPts val="0"/>
              </a:spcBef>
              <a:spcAft>
                <a:spcPts val="0"/>
              </a:spcAft>
              <a:buNone/>
              <a:defRPr sz="3000">
                <a:solidFill>
                  <a:srgbClr val="212121"/>
                </a:solidFill>
              </a:defRPr>
            </a:lvl7pPr>
            <a:lvl8pPr lvl="7" algn="l">
              <a:lnSpc>
                <a:spcPct val="100000"/>
              </a:lnSpc>
              <a:spcBef>
                <a:spcPts val="0"/>
              </a:spcBef>
              <a:spcAft>
                <a:spcPts val="0"/>
              </a:spcAft>
              <a:buNone/>
              <a:defRPr sz="3000">
                <a:solidFill>
                  <a:srgbClr val="212121"/>
                </a:solidFill>
              </a:defRPr>
            </a:lvl8pPr>
            <a:lvl9pPr lvl="8" algn="l">
              <a:lnSpc>
                <a:spcPct val="100000"/>
              </a:lnSpc>
              <a:spcBef>
                <a:spcPts val="0"/>
              </a:spcBef>
              <a:spcAft>
                <a:spcPts val="0"/>
              </a:spcAft>
              <a:buNone/>
              <a:defRPr sz="3000">
                <a:solidFill>
                  <a:srgbClr val="212121"/>
                </a:solidFill>
              </a:defRPr>
            </a:lvl9pPr>
          </a:lstStyle>
          <a:p/>
        </p:txBody>
      </p:sp>
      <p:sp>
        <p:nvSpPr>
          <p:cNvPr id="60" name="Google Shape;60;p14"/>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1">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17">
    <p:bg>
      <p:bgPr>
        <a:solidFill>
          <a:srgbClr val="FFFFFF"/>
        </a:solidFill>
      </p:bgPr>
    </p:bg>
    <p:spTree>
      <p:nvGrpSpPr>
        <p:cNvPr id="65" name="Shape 65"/>
        <p:cNvGrpSpPr/>
        <p:nvPr/>
      </p:nvGrpSpPr>
      <p:grpSpPr>
        <a:xfrm>
          <a:off x="0" y="0"/>
          <a:ext cx="0" cy="0"/>
          <a:chOff x="0" y="0"/>
          <a:chExt cx="0" cy="0"/>
        </a:xfrm>
      </p:grpSpPr>
      <p:sp>
        <p:nvSpPr>
          <p:cNvPr id="66" name="Google Shape;66;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6"/>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2"/>
                </a:solidFill>
              </a:defRPr>
            </a:lvl1pPr>
            <a:lvl2pPr lvl="1" algn="l">
              <a:lnSpc>
                <a:spcPct val="100000"/>
              </a:lnSpc>
              <a:spcBef>
                <a:spcPts val="0"/>
              </a:spcBef>
              <a:spcAft>
                <a:spcPts val="0"/>
              </a:spcAft>
              <a:buClr>
                <a:schemeClr val="dk1"/>
              </a:buClr>
              <a:buSzPts val="3000"/>
              <a:buNone/>
              <a:defRPr b="1" sz="3000">
                <a:solidFill>
                  <a:schemeClr val="dk2"/>
                </a:solidFill>
              </a:defRPr>
            </a:lvl2pPr>
            <a:lvl3pPr lvl="2" algn="l">
              <a:lnSpc>
                <a:spcPct val="100000"/>
              </a:lnSpc>
              <a:spcBef>
                <a:spcPts val="0"/>
              </a:spcBef>
              <a:spcAft>
                <a:spcPts val="0"/>
              </a:spcAft>
              <a:buClr>
                <a:schemeClr val="dk1"/>
              </a:buClr>
              <a:buSzPts val="3000"/>
              <a:buNone/>
              <a:defRPr b="1" sz="3000">
                <a:solidFill>
                  <a:schemeClr val="dk2"/>
                </a:solidFill>
              </a:defRPr>
            </a:lvl3pPr>
            <a:lvl4pPr lvl="3" algn="l">
              <a:lnSpc>
                <a:spcPct val="100000"/>
              </a:lnSpc>
              <a:spcBef>
                <a:spcPts val="0"/>
              </a:spcBef>
              <a:spcAft>
                <a:spcPts val="0"/>
              </a:spcAft>
              <a:buClr>
                <a:schemeClr val="dk1"/>
              </a:buClr>
              <a:buSzPts val="3000"/>
              <a:buNone/>
              <a:defRPr b="1" sz="3000">
                <a:solidFill>
                  <a:schemeClr val="dk2"/>
                </a:solidFill>
              </a:defRPr>
            </a:lvl4pPr>
            <a:lvl5pPr lvl="4" algn="l">
              <a:lnSpc>
                <a:spcPct val="100000"/>
              </a:lnSpc>
              <a:spcBef>
                <a:spcPts val="0"/>
              </a:spcBef>
              <a:spcAft>
                <a:spcPts val="0"/>
              </a:spcAft>
              <a:buClr>
                <a:schemeClr val="dk1"/>
              </a:buClr>
              <a:buSzPts val="3000"/>
              <a:buNone/>
              <a:defRPr b="1" sz="3000">
                <a:solidFill>
                  <a:schemeClr val="dk2"/>
                </a:solidFill>
              </a:defRPr>
            </a:lvl5pPr>
            <a:lvl6pPr lvl="5" algn="l">
              <a:lnSpc>
                <a:spcPct val="100000"/>
              </a:lnSpc>
              <a:spcBef>
                <a:spcPts val="0"/>
              </a:spcBef>
              <a:spcAft>
                <a:spcPts val="0"/>
              </a:spcAft>
              <a:buClr>
                <a:schemeClr val="dk1"/>
              </a:buClr>
              <a:buSzPts val="3000"/>
              <a:buNone/>
              <a:defRPr b="1" sz="3000">
                <a:solidFill>
                  <a:schemeClr val="dk2"/>
                </a:solidFill>
              </a:defRPr>
            </a:lvl6pPr>
            <a:lvl7pPr lvl="6" algn="l">
              <a:lnSpc>
                <a:spcPct val="100000"/>
              </a:lnSpc>
              <a:spcBef>
                <a:spcPts val="0"/>
              </a:spcBef>
              <a:spcAft>
                <a:spcPts val="0"/>
              </a:spcAft>
              <a:buClr>
                <a:schemeClr val="dk1"/>
              </a:buClr>
              <a:buSzPts val="3000"/>
              <a:buNone/>
              <a:defRPr b="1" sz="3000">
                <a:solidFill>
                  <a:schemeClr val="dk2"/>
                </a:solidFill>
              </a:defRPr>
            </a:lvl7pPr>
            <a:lvl8pPr lvl="7" algn="l">
              <a:lnSpc>
                <a:spcPct val="100000"/>
              </a:lnSpc>
              <a:spcBef>
                <a:spcPts val="0"/>
              </a:spcBef>
              <a:spcAft>
                <a:spcPts val="0"/>
              </a:spcAft>
              <a:buClr>
                <a:schemeClr val="dk1"/>
              </a:buClr>
              <a:buSzPts val="3000"/>
              <a:buNone/>
              <a:defRPr b="1" sz="3000">
                <a:solidFill>
                  <a:schemeClr val="dk2"/>
                </a:solidFill>
              </a:defRPr>
            </a:lvl8pPr>
            <a:lvl9pPr lvl="8" algn="l">
              <a:lnSpc>
                <a:spcPct val="100000"/>
              </a:lnSpc>
              <a:spcBef>
                <a:spcPts val="0"/>
              </a:spcBef>
              <a:spcAft>
                <a:spcPts val="0"/>
              </a:spcAft>
              <a:buClr>
                <a:schemeClr val="dk1"/>
              </a:buClr>
              <a:buSzPts val="3000"/>
              <a:buNone/>
              <a:defRPr b="1" sz="3000">
                <a:solidFill>
                  <a:schemeClr val="dk2"/>
                </a:solidFill>
              </a:defRPr>
            </a:lvl9pPr>
          </a:lstStyle>
          <a:p/>
        </p:txBody>
      </p:sp>
      <p:sp>
        <p:nvSpPr>
          <p:cNvPr id="69" name="Google Shape;69;p16"/>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0" name="Google Shape;70;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20">
    <p:bg>
      <p:bgPr>
        <a:solidFill>
          <a:srgbClr val="FFFFFF"/>
        </a:solidFill>
      </p:bgPr>
    </p:bg>
    <p:spTree>
      <p:nvGrpSpPr>
        <p:cNvPr id="71" name="Shape 71"/>
        <p:cNvGrpSpPr/>
        <p:nvPr/>
      </p:nvGrpSpPr>
      <p:grpSpPr>
        <a:xfrm>
          <a:off x="0" y="0"/>
          <a:ext cx="0" cy="0"/>
          <a:chOff x="0" y="0"/>
          <a:chExt cx="0" cy="0"/>
        </a:xfrm>
      </p:grpSpPr>
      <p:sp>
        <p:nvSpPr>
          <p:cNvPr id="72" name="Google Shape;72;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00" y="2581350"/>
            <a:ext cx="3217500" cy="20820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sz="2800">
                <a:solidFill>
                  <a:schemeClr val="dk2"/>
                </a:solidFill>
              </a:defRPr>
            </a:lvl1pPr>
            <a:lvl2pPr lvl="1" algn="l">
              <a:lnSpc>
                <a:spcPct val="100000"/>
              </a:lnSpc>
              <a:spcBef>
                <a:spcPts val="0"/>
              </a:spcBef>
              <a:spcAft>
                <a:spcPts val="0"/>
              </a:spcAft>
              <a:buClr>
                <a:schemeClr val="dk1"/>
              </a:buClr>
              <a:buSzPts val="2800"/>
              <a:buNone/>
              <a:defRPr sz="2800">
                <a:solidFill>
                  <a:schemeClr val="dk2"/>
                </a:solidFill>
              </a:defRPr>
            </a:lvl2pPr>
            <a:lvl3pPr lvl="2" algn="l">
              <a:lnSpc>
                <a:spcPct val="100000"/>
              </a:lnSpc>
              <a:spcBef>
                <a:spcPts val="0"/>
              </a:spcBef>
              <a:spcAft>
                <a:spcPts val="0"/>
              </a:spcAft>
              <a:buClr>
                <a:schemeClr val="dk1"/>
              </a:buClr>
              <a:buSzPts val="2800"/>
              <a:buNone/>
              <a:defRPr sz="2800">
                <a:solidFill>
                  <a:schemeClr val="dk2"/>
                </a:solidFill>
              </a:defRPr>
            </a:lvl3pPr>
            <a:lvl4pPr lvl="3" algn="l">
              <a:lnSpc>
                <a:spcPct val="100000"/>
              </a:lnSpc>
              <a:spcBef>
                <a:spcPts val="0"/>
              </a:spcBef>
              <a:spcAft>
                <a:spcPts val="0"/>
              </a:spcAft>
              <a:buClr>
                <a:schemeClr val="dk1"/>
              </a:buClr>
              <a:buSzPts val="2800"/>
              <a:buNone/>
              <a:defRPr sz="2800">
                <a:solidFill>
                  <a:schemeClr val="dk2"/>
                </a:solidFill>
              </a:defRPr>
            </a:lvl4pPr>
            <a:lvl5pPr lvl="4" algn="l">
              <a:lnSpc>
                <a:spcPct val="100000"/>
              </a:lnSpc>
              <a:spcBef>
                <a:spcPts val="0"/>
              </a:spcBef>
              <a:spcAft>
                <a:spcPts val="0"/>
              </a:spcAft>
              <a:buClr>
                <a:schemeClr val="dk1"/>
              </a:buClr>
              <a:buSzPts val="2800"/>
              <a:buNone/>
              <a:defRPr sz="2800">
                <a:solidFill>
                  <a:schemeClr val="dk2"/>
                </a:solidFill>
              </a:defRPr>
            </a:lvl5pPr>
            <a:lvl6pPr lvl="5" algn="l">
              <a:lnSpc>
                <a:spcPct val="100000"/>
              </a:lnSpc>
              <a:spcBef>
                <a:spcPts val="0"/>
              </a:spcBef>
              <a:spcAft>
                <a:spcPts val="0"/>
              </a:spcAft>
              <a:buClr>
                <a:schemeClr val="dk1"/>
              </a:buClr>
              <a:buSzPts val="2800"/>
              <a:buNone/>
              <a:defRPr sz="2800">
                <a:solidFill>
                  <a:schemeClr val="dk2"/>
                </a:solidFill>
              </a:defRPr>
            </a:lvl6pPr>
            <a:lvl7pPr lvl="6" algn="l">
              <a:lnSpc>
                <a:spcPct val="100000"/>
              </a:lnSpc>
              <a:spcBef>
                <a:spcPts val="0"/>
              </a:spcBef>
              <a:spcAft>
                <a:spcPts val="0"/>
              </a:spcAft>
              <a:buClr>
                <a:schemeClr val="dk1"/>
              </a:buClr>
              <a:buSzPts val="2800"/>
              <a:buNone/>
              <a:defRPr sz="2800">
                <a:solidFill>
                  <a:schemeClr val="dk2"/>
                </a:solidFill>
              </a:defRPr>
            </a:lvl7pPr>
            <a:lvl8pPr lvl="7" algn="l">
              <a:lnSpc>
                <a:spcPct val="100000"/>
              </a:lnSpc>
              <a:spcBef>
                <a:spcPts val="0"/>
              </a:spcBef>
              <a:spcAft>
                <a:spcPts val="0"/>
              </a:spcAft>
              <a:buClr>
                <a:schemeClr val="dk1"/>
              </a:buClr>
              <a:buSzPts val="2800"/>
              <a:buNone/>
              <a:defRPr sz="2800">
                <a:solidFill>
                  <a:schemeClr val="dk2"/>
                </a:solidFill>
              </a:defRPr>
            </a:lvl8pPr>
            <a:lvl9pPr lvl="8" algn="l">
              <a:lnSpc>
                <a:spcPct val="100000"/>
              </a:lnSpc>
              <a:spcBef>
                <a:spcPts val="0"/>
              </a:spcBef>
              <a:spcAft>
                <a:spcPts val="0"/>
              </a:spcAft>
              <a:buClr>
                <a:schemeClr val="dk1"/>
              </a:buClr>
              <a:buSzPts val="2800"/>
              <a:buNone/>
              <a:defRPr sz="2800">
                <a:solidFill>
                  <a:schemeClr val="dk2"/>
                </a:solidFill>
              </a:defRPr>
            </a:lvl9pPr>
          </a:lstStyle>
          <a:p/>
        </p:txBody>
      </p:sp>
      <p:sp>
        <p:nvSpPr>
          <p:cNvPr id="74" name="Google Shape;74;p17"/>
          <p:cNvSpPr txBox="1"/>
          <p:nvPr>
            <p:ph idx="1" type="body"/>
          </p:nvPr>
        </p:nvSpPr>
        <p:spPr>
          <a:xfrm>
            <a:off x="3619500" y="2581350"/>
            <a:ext cx="5205000" cy="20820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75" name="Google Shape;75;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21">
    <p:bg>
      <p:bgPr>
        <a:solidFill>
          <a:srgbClr val="FFFFFF"/>
        </a:solidFill>
      </p:bgPr>
    </p:bg>
    <p:spTree>
      <p:nvGrpSpPr>
        <p:cNvPr id="76" name="Shape 76"/>
        <p:cNvGrpSpPr/>
        <p:nvPr/>
      </p:nvGrpSpPr>
      <p:grpSpPr>
        <a:xfrm>
          <a:off x="0" y="0"/>
          <a:ext cx="0" cy="0"/>
          <a:chOff x="0" y="0"/>
          <a:chExt cx="0" cy="0"/>
        </a:xfrm>
      </p:grpSpPr>
      <p:sp>
        <p:nvSpPr>
          <p:cNvPr id="77" name="Google Shape;77;p18"/>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8"/>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79" name="Google Shape;79;p18"/>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80" name="Google Shape;80;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23">
    <p:bg>
      <p:bgPr>
        <a:solidFill>
          <a:srgbClr val="FFFFFF"/>
        </a:solidFill>
      </p:bgPr>
    </p:bg>
    <p:spTree>
      <p:nvGrpSpPr>
        <p:cNvPr id="81" name="Shape 81"/>
        <p:cNvGrpSpPr/>
        <p:nvPr/>
      </p:nvGrpSpPr>
      <p:grpSpPr>
        <a:xfrm>
          <a:off x="0" y="0"/>
          <a:ext cx="0" cy="0"/>
          <a:chOff x="0" y="0"/>
          <a:chExt cx="0" cy="0"/>
        </a:xfrm>
      </p:grpSpPr>
      <p:sp>
        <p:nvSpPr>
          <p:cNvPr id="82" name="Google Shape;82;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2"/>
                </a:solidFill>
              </a:defRPr>
            </a:lvl1pPr>
            <a:lvl2pPr lvl="1" algn="l">
              <a:lnSpc>
                <a:spcPct val="100000"/>
              </a:lnSpc>
              <a:spcBef>
                <a:spcPts val="0"/>
              </a:spcBef>
              <a:spcAft>
                <a:spcPts val="0"/>
              </a:spcAft>
              <a:buClr>
                <a:schemeClr val="dk1"/>
              </a:buClr>
              <a:buSzPts val="3000"/>
              <a:buNone/>
              <a:defRPr b="1" sz="3000">
                <a:solidFill>
                  <a:schemeClr val="dk2"/>
                </a:solidFill>
              </a:defRPr>
            </a:lvl2pPr>
            <a:lvl3pPr lvl="2" algn="l">
              <a:lnSpc>
                <a:spcPct val="100000"/>
              </a:lnSpc>
              <a:spcBef>
                <a:spcPts val="0"/>
              </a:spcBef>
              <a:spcAft>
                <a:spcPts val="0"/>
              </a:spcAft>
              <a:buClr>
                <a:schemeClr val="dk1"/>
              </a:buClr>
              <a:buSzPts val="3000"/>
              <a:buNone/>
              <a:defRPr b="1" sz="3000">
                <a:solidFill>
                  <a:schemeClr val="dk2"/>
                </a:solidFill>
              </a:defRPr>
            </a:lvl3pPr>
            <a:lvl4pPr lvl="3" algn="l">
              <a:lnSpc>
                <a:spcPct val="100000"/>
              </a:lnSpc>
              <a:spcBef>
                <a:spcPts val="0"/>
              </a:spcBef>
              <a:spcAft>
                <a:spcPts val="0"/>
              </a:spcAft>
              <a:buClr>
                <a:schemeClr val="dk1"/>
              </a:buClr>
              <a:buSzPts val="3000"/>
              <a:buNone/>
              <a:defRPr b="1" sz="3000">
                <a:solidFill>
                  <a:schemeClr val="dk2"/>
                </a:solidFill>
              </a:defRPr>
            </a:lvl4pPr>
            <a:lvl5pPr lvl="4" algn="l">
              <a:lnSpc>
                <a:spcPct val="100000"/>
              </a:lnSpc>
              <a:spcBef>
                <a:spcPts val="0"/>
              </a:spcBef>
              <a:spcAft>
                <a:spcPts val="0"/>
              </a:spcAft>
              <a:buClr>
                <a:schemeClr val="dk1"/>
              </a:buClr>
              <a:buSzPts val="3000"/>
              <a:buNone/>
              <a:defRPr b="1" sz="3000">
                <a:solidFill>
                  <a:schemeClr val="dk2"/>
                </a:solidFill>
              </a:defRPr>
            </a:lvl5pPr>
            <a:lvl6pPr lvl="5" algn="l">
              <a:lnSpc>
                <a:spcPct val="100000"/>
              </a:lnSpc>
              <a:spcBef>
                <a:spcPts val="0"/>
              </a:spcBef>
              <a:spcAft>
                <a:spcPts val="0"/>
              </a:spcAft>
              <a:buClr>
                <a:schemeClr val="dk1"/>
              </a:buClr>
              <a:buSzPts val="3000"/>
              <a:buNone/>
              <a:defRPr b="1" sz="3000">
                <a:solidFill>
                  <a:schemeClr val="dk2"/>
                </a:solidFill>
              </a:defRPr>
            </a:lvl6pPr>
            <a:lvl7pPr lvl="6" algn="l">
              <a:lnSpc>
                <a:spcPct val="100000"/>
              </a:lnSpc>
              <a:spcBef>
                <a:spcPts val="0"/>
              </a:spcBef>
              <a:spcAft>
                <a:spcPts val="0"/>
              </a:spcAft>
              <a:buClr>
                <a:schemeClr val="dk1"/>
              </a:buClr>
              <a:buSzPts val="3000"/>
              <a:buNone/>
              <a:defRPr b="1" sz="3000">
                <a:solidFill>
                  <a:schemeClr val="dk2"/>
                </a:solidFill>
              </a:defRPr>
            </a:lvl7pPr>
            <a:lvl8pPr lvl="7" algn="l">
              <a:lnSpc>
                <a:spcPct val="100000"/>
              </a:lnSpc>
              <a:spcBef>
                <a:spcPts val="0"/>
              </a:spcBef>
              <a:spcAft>
                <a:spcPts val="0"/>
              </a:spcAft>
              <a:buClr>
                <a:schemeClr val="dk1"/>
              </a:buClr>
              <a:buSzPts val="3000"/>
              <a:buNone/>
              <a:defRPr b="1" sz="3000">
                <a:solidFill>
                  <a:schemeClr val="dk2"/>
                </a:solidFill>
              </a:defRPr>
            </a:lvl8pPr>
            <a:lvl9pPr lvl="8" algn="l">
              <a:lnSpc>
                <a:spcPct val="100000"/>
              </a:lnSpc>
              <a:spcBef>
                <a:spcPts val="0"/>
              </a:spcBef>
              <a:spcAft>
                <a:spcPts val="0"/>
              </a:spcAft>
              <a:buClr>
                <a:schemeClr val="dk1"/>
              </a:buClr>
              <a:buSzPts val="3000"/>
              <a:buNone/>
              <a:defRPr b="1" sz="3000">
                <a:solidFill>
                  <a:schemeClr val="dk2"/>
                </a:solidFill>
              </a:defRPr>
            </a:lvl9pPr>
          </a:lstStyle>
          <a:p/>
        </p:txBody>
      </p:sp>
      <p:sp>
        <p:nvSpPr>
          <p:cNvPr id="85" name="Google Shape;85;p19"/>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6" name="Google Shape;86;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7" name="Shape 87"/>
        <p:cNvGrpSpPr/>
        <p:nvPr/>
      </p:nvGrpSpPr>
      <p:grpSpPr>
        <a:xfrm>
          <a:off x="0" y="0"/>
          <a:ext cx="0" cy="0"/>
          <a:chOff x="0" y="0"/>
          <a:chExt cx="0" cy="0"/>
        </a:xfrm>
      </p:grpSpPr>
      <p:sp>
        <p:nvSpPr>
          <p:cNvPr id="88" name="Google Shape;88;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0" name="Google Shape;90;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1" name="Google Shape;91;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1">
  <p:cSld name="AUTOLAYOUT_124">
    <p:bg>
      <p:bgPr>
        <a:solidFill>
          <a:srgbClr val="FFFFFF"/>
        </a:solidFill>
      </p:bgPr>
    </p:bg>
    <p:spTree>
      <p:nvGrpSpPr>
        <p:cNvPr id="92" name="Shape 92"/>
        <p:cNvGrpSpPr/>
        <p:nvPr/>
      </p:nvGrpSpPr>
      <p:grpSpPr>
        <a:xfrm>
          <a:off x="0" y="0"/>
          <a:ext cx="0" cy="0"/>
          <a:chOff x="0" y="0"/>
          <a:chExt cx="0" cy="0"/>
        </a:xfrm>
      </p:grpSpPr>
      <p:sp>
        <p:nvSpPr>
          <p:cNvPr id="93" name="Google Shape;93;p21"/>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1"/>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96" name="Google Shape;96;p21"/>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7" name="Google Shape;97;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5">
    <p:bg>
      <p:bgPr>
        <a:solidFill>
          <a:srgbClr val="FFFFFF"/>
        </a:solidFill>
      </p:bgPr>
    </p:bg>
    <p:spTree>
      <p:nvGrpSpPr>
        <p:cNvPr id="98" name="Shape 98"/>
        <p:cNvGrpSpPr/>
        <p:nvPr/>
      </p:nvGrpSpPr>
      <p:grpSpPr>
        <a:xfrm>
          <a:off x="0" y="0"/>
          <a:ext cx="0" cy="0"/>
          <a:chOff x="0" y="0"/>
          <a:chExt cx="0" cy="0"/>
        </a:xfrm>
      </p:grpSpPr>
      <p:sp>
        <p:nvSpPr>
          <p:cNvPr id="99" name="Google Shape;99;p2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2"/>
          <p:cNvSpPr txBox="1"/>
          <p:nvPr>
            <p:ph idx="1" type="body"/>
          </p:nvPr>
        </p:nvSpPr>
        <p:spPr>
          <a:xfrm>
            <a:off x="317425" y="924900"/>
            <a:ext cx="4779300" cy="31428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1" name="Google Shape;101;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2.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vox.com/science-and-health/20978285/optical-illusion-science-humility-reality-polarization"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www.youtube.com/watch?v=oYp5XuGYqqY" TargetMode="Externa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www.youtube.com/watch?v=oYp5XuGYqqY"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23"/>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107" name="Google Shape;107;p23"/>
          <p:cNvSpPr txBox="1"/>
          <p:nvPr>
            <p:ph type="ctrTitle"/>
          </p:nvPr>
        </p:nvSpPr>
        <p:spPr>
          <a:xfrm>
            <a:off x="952075" y="1387513"/>
            <a:ext cx="7268100" cy="2097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9000">
                <a:latin typeface="Fugaz One"/>
                <a:ea typeface="Fugaz One"/>
                <a:cs typeface="Fugaz One"/>
                <a:sym typeface="Fugaz One"/>
              </a:rPr>
              <a:t>THE HUMAN DESKTOP</a:t>
            </a:r>
            <a:endParaRPr sz="9000">
              <a:latin typeface="Fugaz One"/>
              <a:ea typeface="Fugaz One"/>
              <a:cs typeface="Fugaz One"/>
              <a:sym typeface="Fugaz One"/>
            </a:endParaRPr>
          </a:p>
        </p:txBody>
      </p:sp>
      <p:sp>
        <p:nvSpPr>
          <p:cNvPr id="108" name="Google Shape;108;p23"/>
          <p:cNvSpPr txBox="1"/>
          <p:nvPr>
            <p:ph idx="1" type="subTitle"/>
          </p:nvPr>
        </p:nvSpPr>
        <p:spPr>
          <a:xfrm>
            <a:off x="952075" y="3924375"/>
            <a:ext cx="6804600" cy="28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sz="2400">
                <a:solidFill>
                  <a:srgbClr val="D0E0E3"/>
                </a:solidFill>
              </a:rPr>
              <a:t>I can explain why it is an advantage </a:t>
            </a:r>
            <a:r>
              <a:rPr b="1" i="1" lang="en-GB" sz="2400">
                <a:solidFill>
                  <a:srgbClr val="D0E0E3"/>
                </a:solidFill>
              </a:rPr>
              <a:t>not</a:t>
            </a:r>
            <a:r>
              <a:rPr i="1" lang="en-GB" sz="2400">
                <a:solidFill>
                  <a:srgbClr val="D0E0E3"/>
                </a:solidFill>
              </a:rPr>
              <a:t> to see the world as it actually is</a:t>
            </a:r>
            <a:endParaRPr i="1" sz="2400">
              <a:solidFill>
                <a:srgbClr val="D0E0E3"/>
              </a:solidFill>
            </a:endParaRPr>
          </a:p>
          <a:p>
            <a:pPr indent="0" lvl="0" marL="0" rtl="0" algn="ctr">
              <a:spcBef>
                <a:spcPts val="0"/>
              </a:spcBef>
              <a:spcAft>
                <a:spcPts val="0"/>
              </a:spcAft>
              <a:buNone/>
            </a:pPr>
            <a:r>
              <a:t/>
            </a:r>
            <a:endParaRPr/>
          </a:p>
        </p:txBody>
      </p:sp>
      <p:sp>
        <p:nvSpPr>
          <p:cNvPr id="109" name="Google Shape;109;p23"/>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000">
                <a:solidFill>
                  <a:srgbClr val="D0E0E3"/>
                </a:solidFill>
                <a:latin typeface="Proxima Nova"/>
                <a:ea typeface="Proxima Nova"/>
                <a:cs typeface="Proxima Nova"/>
                <a:sym typeface="Proxima Nova"/>
              </a:rPr>
              <a:t>BQ1</a:t>
            </a:r>
            <a:r>
              <a:rPr lang="en-GB" sz="3000">
                <a:solidFill>
                  <a:srgbClr val="D0E0E3"/>
                </a:solidFill>
                <a:latin typeface="Proxima Nova"/>
                <a:ea typeface="Proxima Nova"/>
                <a:cs typeface="Proxima Nova"/>
                <a:sym typeface="Proxima Nova"/>
              </a:rPr>
              <a:t> Foundations </a:t>
            </a:r>
            <a:r>
              <a:rPr b="1" i="1" lang="en-GB" sz="3000">
                <a:solidFill>
                  <a:srgbClr val="D0E0E3"/>
                </a:solidFill>
                <a:latin typeface="Proxima Nova"/>
                <a:ea typeface="Proxima Nova"/>
                <a:cs typeface="Proxima Nova"/>
                <a:sym typeface="Proxima Nova"/>
              </a:rPr>
              <a:t>Lesson 11</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10" name="Google Shape;110;p23"/>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2"/>
          <p:cNvPicPr preferRelativeResize="0"/>
          <p:nvPr/>
        </p:nvPicPr>
        <p:blipFill>
          <a:blip r:embed="rId3">
            <a:alphaModFix/>
          </a:blip>
          <a:stretch>
            <a:fillRect/>
          </a:stretch>
        </p:blipFill>
        <p:spPr>
          <a:xfrm>
            <a:off x="935200" y="298750"/>
            <a:ext cx="7273600" cy="454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3">
            <a:alphaModFix/>
          </a:blip>
          <a:srcRect b="0" l="20373" r="20367" t="0"/>
          <a:stretch/>
        </p:blipFill>
        <p:spPr>
          <a:xfrm>
            <a:off x="0" y="0"/>
            <a:ext cx="4572000" cy="5143501"/>
          </a:xfrm>
          <a:prstGeom prst="rect">
            <a:avLst/>
          </a:prstGeom>
          <a:noFill/>
          <a:ln>
            <a:noFill/>
          </a:ln>
        </p:spPr>
      </p:pic>
      <p:sp>
        <p:nvSpPr>
          <p:cNvPr id="175" name="Google Shape;175;p33"/>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3600">
                <a:solidFill>
                  <a:srgbClr val="45818E"/>
                </a:solidFill>
              </a:rPr>
              <a:t>Group debrief</a:t>
            </a:r>
            <a:endParaRPr b="0" sz="3600">
              <a:solidFill>
                <a:srgbClr val="45818E"/>
              </a:solidFill>
            </a:endParaRPr>
          </a:p>
        </p:txBody>
      </p:sp>
      <p:sp>
        <p:nvSpPr>
          <p:cNvPr id="176" name="Google Shape;176;p33"/>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Compare your hypothesis and metaphor with that of Hoffman.</a:t>
            </a:r>
            <a:endParaRPr sz="1800"/>
          </a:p>
          <a:p>
            <a:pPr indent="-342900" lvl="0" marL="457200" rtl="0" algn="l">
              <a:spcBef>
                <a:spcPts val="1000"/>
              </a:spcBef>
              <a:spcAft>
                <a:spcPts val="0"/>
              </a:spcAft>
              <a:buSzPts val="1800"/>
              <a:buChar char="●"/>
            </a:pPr>
            <a:r>
              <a:rPr lang="en-GB" sz="1800"/>
              <a:t>What are the similarities and differences?</a:t>
            </a:r>
            <a:endParaRPr sz="1800"/>
          </a:p>
          <a:p>
            <a:pPr indent="-342900" lvl="0" marL="457200" rtl="0" algn="l">
              <a:spcBef>
                <a:spcPts val="1000"/>
              </a:spcBef>
              <a:spcAft>
                <a:spcPts val="1000"/>
              </a:spcAft>
              <a:buSzPts val="1800"/>
              <a:buChar char="●"/>
            </a:pPr>
            <a:r>
              <a:rPr lang="en-GB" sz="1800"/>
              <a:t>Is one a better hypothesis/ metaphor than the other - why?</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4"/>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82" name="Google Shape;182;p34"/>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GB" sz="3400">
                <a:latin typeface="Ultra"/>
                <a:ea typeface="Ultra"/>
                <a:cs typeface="Ultra"/>
                <a:sym typeface="Ultra"/>
              </a:rPr>
              <a:t>Links to the TOK exhibition</a:t>
            </a:r>
            <a:endParaRPr b="0" sz="3400">
              <a:latin typeface="Ultra"/>
              <a:ea typeface="Ultra"/>
              <a:cs typeface="Ultra"/>
              <a:sym typeface="Ultra"/>
            </a:endParaRPr>
          </a:p>
        </p:txBody>
      </p:sp>
      <p:sp>
        <p:nvSpPr>
          <p:cNvPr id="183" name="Google Shape;183;p34"/>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200"/>
              <a:t>Related exhibition prompt</a:t>
            </a:r>
            <a:r>
              <a:rPr lang="en-GB" sz="2200"/>
              <a:t> </a:t>
            </a:r>
            <a:r>
              <a:rPr i="1" lang="en-GB" sz="2200"/>
              <a:t>Are some things unknowable</a:t>
            </a:r>
            <a:r>
              <a:rPr i="1" lang="en-GB" sz="2200"/>
              <a:t> (IAP-18)?</a:t>
            </a:r>
            <a:endParaRPr i="1" sz="2200"/>
          </a:p>
          <a:p>
            <a:pPr indent="-368300" lvl="0" marL="457200" rtl="0" algn="l">
              <a:spcBef>
                <a:spcPts val="1600"/>
              </a:spcBef>
              <a:spcAft>
                <a:spcPts val="0"/>
              </a:spcAft>
              <a:buSzPts val="2200"/>
              <a:buChar char="●"/>
            </a:pPr>
            <a:r>
              <a:rPr lang="en-GB" sz="2200"/>
              <a:t>Refer to the ideas from this lesson to answer this question.</a:t>
            </a:r>
            <a:endParaRPr sz="2200"/>
          </a:p>
          <a:p>
            <a:pPr indent="-368300" lvl="0" marL="457200" rtl="0" algn="l">
              <a:spcBef>
                <a:spcPts val="1000"/>
              </a:spcBef>
              <a:spcAft>
                <a:spcPts val="0"/>
              </a:spcAft>
              <a:buSzPts val="2200"/>
              <a:buChar char="●"/>
            </a:pPr>
            <a:r>
              <a:rPr lang="en-GB" sz="2200"/>
              <a:t>For example, can we ever ‘know’ reality, or can we only ever access a tiny part of it?</a:t>
            </a:r>
            <a:endParaRPr sz="2200"/>
          </a:p>
          <a:p>
            <a:pPr indent="-368300" lvl="0" marL="457200" rtl="0" algn="l">
              <a:spcBef>
                <a:spcPts val="1000"/>
              </a:spcBef>
              <a:spcAft>
                <a:spcPts val="1000"/>
              </a:spcAft>
              <a:buSzPts val="2200"/>
              <a:buChar char="●"/>
            </a:pPr>
            <a:r>
              <a:rPr lang="en-GB" sz="2200"/>
              <a:t>Which objects could help to illustrate your answer?</a:t>
            </a:r>
            <a:endParaRPr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35"/>
          <p:cNvPicPr preferRelativeResize="0"/>
          <p:nvPr/>
        </p:nvPicPr>
        <p:blipFill rotWithShape="1">
          <a:blip r:embed="rId3">
            <a:alphaModFix/>
          </a:blip>
          <a:srcRect b="0" l="13126" r="13126" t="0"/>
          <a:stretch/>
        </p:blipFill>
        <p:spPr>
          <a:xfrm>
            <a:off x="5691900" y="1030221"/>
            <a:ext cx="3137946" cy="3037502"/>
          </a:xfrm>
          <a:prstGeom prst="rect">
            <a:avLst/>
          </a:prstGeom>
          <a:noFill/>
          <a:ln>
            <a:noFill/>
          </a:ln>
        </p:spPr>
      </p:pic>
      <p:sp>
        <p:nvSpPr>
          <p:cNvPr id="189" name="Google Shape;189;p35"/>
          <p:cNvSpPr txBox="1"/>
          <p:nvPr>
            <p:ph idx="1" type="body"/>
          </p:nvPr>
        </p:nvSpPr>
        <p:spPr>
          <a:xfrm>
            <a:off x="317425" y="1101800"/>
            <a:ext cx="4779300" cy="29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“evolution has given us an interface that hides reality and guides adaptive behavior… perception is not about seeing </a:t>
            </a:r>
            <a:r>
              <a:rPr b="1" i="1" lang="en-GB"/>
              <a:t>truth</a:t>
            </a:r>
            <a:r>
              <a:rPr i="1" lang="en-GB"/>
              <a:t>, it's about having kids.”</a:t>
            </a:r>
            <a:endParaRPr i="1"/>
          </a:p>
          <a:p>
            <a:pPr indent="-330200" lvl="0" marL="457200" rtl="0" algn="l">
              <a:spcBef>
                <a:spcPts val="1600"/>
              </a:spcBef>
              <a:spcAft>
                <a:spcPts val="0"/>
              </a:spcAft>
              <a:buSzPts val="1600"/>
              <a:buAutoNum type="arabicPeriod"/>
            </a:pPr>
            <a:r>
              <a:rPr lang="en-GB"/>
              <a:t>What does Hoffman mean? (tip: use the word ‘</a:t>
            </a:r>
            <a:r>
              <a:rPr b="1" lang="en-GB"/>
              <a:t>survival</a:t>
            </a:r>
            <a:r>
              <a:rPr lang="en-GB"/>
              <a:t>’ in your answer).</a:t>
            </a:r>
            <a:endParaRPr/>
          </a:p>
          <a:p>
            <a:pPr indent="-330200" lvl="0" marL="457200" rtl="0" algn="l">
              <a:spcBef>
                <a:spcPts val="1600"/>
              </a:spcBef>
              <a:spcAft>
                <a:spcPts val="1600"/>
              </a:spcAft>
              <a:buSzPts val="1600"/>
              <a:buAutoNum type="arabicPeriod"/>
            </a:pPr>
            <a:r>
              <a:rPr lang="en-GB"/>
              <a:t>What are the implications of this in terms of the way we ‘see’ reality? (tip: use the word ‘</a:t>
            </a:r>
            <a:r>
              <a:rPr b="1" lang="en-GB"/>
              <a:t>streamline</a:t>
            </a:r>
            <a:r>
              <a:rPr lang="en-GB"/>
              <a:t>’  and/or ‘</a:t>
            </a:r>
            <a:r>
              <a:rPr b="1" lang="en-GB"/>
              <a:t>hack</a:t>
            </a:r>
            <a:r>
              <a:rPr lang="en-GB"/>
              <a:t>’ in your answer)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700">
                <a:solidFill>
                  <a:srgbClr val="45818E"/>
                </a:solidFill>
              </a:rPr>
              <a:t>Linking this lesson to the course</a:t>
            </a:r>
            <a:endParaRPr sz="2700">
              <a:solidFill>
                <a:srgbClr val="45818E"/>
              </a:solidFill>
            </a:endParaRPr>
          </a:p>
        </p:txBody>
      </p:sp>
      <p:sp>
        <p:nvSpPr>
          <p:cNvPr id="195" name="Google Shape;195;p36"/>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GB" sz="1400"/>
              <a:t>During this lesson, we consider the </a:t>
            </a:r>
            <a:r>
              <a:rPr i="1" lang="en-GB" sz="1400">
                <a:highlight>
                  <a:srgbClr val="D0E0E3"/>
                </a:highlight>
              </a:rPr>
              <a:t>highlighted</a:t>
            </a:r>
            <a:r>
              <a:rPr i="1" lang="en-GB" sz="1400"/>
              <a:t> aspects of the TOK course</a:t>
            </a:r>
            <a:endParaRPr i="1" sz="1400"/>
          </a:p>
          <a:p>
            <a:pPr indent="-317500" lvl="0" marL="457200" rtl="0" algn="l">
              <a:spcBef>
                <a:spcPts val="1000"/>
              </a:spcBef>
              <a:spcAft>
                <a:spcPts val="1000"/>
              </a:spcAft>
              <a:buSzPts val="1400"/>
              <a:buChar char="●"/>
            </a:pPr>
            <a:r>
              <a:rPr i="1" lang="en-GB" sz="1400"/>
              <a:t>The images used in the presentation slides can also give students ideas about selecting exhibition objects; see also our link below to </a:t>
            </a:r>
            <a:r>
              <a:rPr b="1" i="1" lang="en-GB" sz="1400">
                <a:highlight>
                  <a:srgbClr val="FBD1E6"/>
                </a:highlight>
              </a:rPr>
              <a:t>specific IA prompts</a:t>
            </a:r>
            <a:endParaRPr i="1" sz="1400"/>
          </a:p>
        </p:txBody>
      </p:sp>
      <p:graphicFrame>
        <p:nvGraphicFramePr>
          <p:cNvPr id="196" name="Google Shape;196;p36"/>
          <p:cNvGraphicFramePr/>
          <p:nvPr/>
        </p:nvGraphicFramePr>
        <p:xfrm>
          <a:off x="2002350" y="1768900"/>
          <a:ext cx="3000000" cy="3000000"/>
        </p:xfrm>
        <a:graphic>
          <a:graphicData uri="http://schemas.openxmlformats.org/drawingml/2006/table">
            <a:tbl>
              <a:tblPr>
                <a:noFill/>
                <a:tableStyleId>{AC455ADB-5F94-4024-B7DA-6EB96E5DAB5E}</a:tableStyleId>
              </a:tblPr>
              <a:tblGrid>
                <a:gridCol w="1694025"/>
                <a:gridCol w="1694025"/>
                <a:gridCol w="1694025"/>
                <a:gridCol w="1694025"/>
              </a:tblGrid>
              <a:tr h="589350">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c>
                  <a:txBody>
                    <a:bodyPr/>
                    <a:lstStyle/>
                    <a:p>
                      <a:pPr indent="0" lvl="0" marL="0" rtl="0" algn="l">
                        <a:spcBef>
                          <a:spcPts val="0"/>
                        </a:spcBef>
                        <a:spcAft>
                          <a:spcPts val="0"/>
                        </a:spcAft>
                        <a:buNone/>
                      </a:pPr>
                      <a:r>
                        <a:rPr b="1" lang="en-GB"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tc>
                <a:tc rowSpan="2">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tc>
              </a:tr>
              <a:tr h="46795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tc>
                <a:tc vMerge="1"/>
              </a:tr>
              <a:tr h="48432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tc>
                <a:tc rowSpan="3">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rPr i="1" lang="en-GB" sz="1200">
                          <a:solidFill>
                            <a:schemeClr val="dk2"/>
                          </a:solidFill>
                          <a:latin typeface="Proxima Nova"/>
                          <a:ea typeface="Proxima Nova"/>
                          <a:cs typeface="Proxima Nova"/>
                          <a:sym typeface="Proxima Nova"/>
                        </a:rPr>
                        <a:t>Could be linked to IAP-18 (unknowable), IAP-20 (experience), IAP-30 (imagination)</a:t>
                      </a:r>
                      <a:endParaRPr i="1" sz="1200">
                        <a:solidFill>
                          <a:schemeClr val="dk2"/>
                        </a:solidFill>
                        <a:latin typeface="Proxima Nova"/>
                        <a:ea typeface="Proxima Nova"/>
                        <a:cs typeface="Proxima Nova"/>
                        <a:sym typeface="Proxima Nova"/>
                      </a:endParaRPr>
                    </a:p>
                  </a:txBody>
                  <a:tcPr marT="91425" marB="91425" marR="91425" marL="91425">
                    <a:solidFill>
                      <a:srgbClr val="FBD1E6"/>
                    </a:solidFill>
                  </a:tcPr>
                </a:tc>
              </a:tr>
              <a:tr h="528500">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tc>
                <a:tc vMerge="1"/>
              </a:tr>
              <a:tr h="511175">
                <a:tc vMerge="1"/>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solidFill>
                      <a:srgbClr val="D0E0E3"/>
                    </a:solidFill>
                  </a:tcPr>
                </a:tc>
                <a:tc>
                  <a:txBody>
                    <a:bodyPr/>
                    <a:lstStyle/>
                    <a:p>
                      <a:pPr indent="0" lvl="0" marL="0" rtl="0" algn="l">
                        <a:spcBef>
                          <a:spcPts val="0"/>
                        </a:spcBef>
                        <a:spcAft>
                          <a:spcPts val="0"/>
                        </a:spcAft>
                        <a:buNone/>
                      </a:pPr>
                      <a:r>
                        <a:rPr lang="en-GB"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tc>
                <a:tc v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GB"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GB"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202" name="Google Shape;202;p37"/>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203" name="Google Shape;203;p37"/>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GB"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204" name="Google Shape;204;p37"/>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GB">
                <a:solidFill>
                  <a:srgbClr val="45818E"/>
                </a:solidFill>
                <a:latin typeface="Proxima Nova"/>
                <a:ea typeface="Proxima Nova"/>
                <a:cs typeface="Proxima Nova"/>
                <a:sym typeface="Proxima Nova"/>
              </a:rPr>
              <a:t>EXPLORATION POINTS DOCUMENTS</a:t>
            </a:r>
            <a:r>
              <a:rPr b="1" lang="en-GB">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GB">
                <a:solidFill>
                  <a:srgbClr val="212121"/>
                </a:solidFill>
                <a:latin typeface="Proxima Nova"/>
                <a:ea typeface="Proxima Nova"/>
                <a:cs typeface="Proxima Nova"/>
                <a:sym typeface="Proxima Nova"/>
              </a:rPr>
              <a:t>Access the documents via the links below. You’ll also find the EP icons on all of the </a:t>
            </a:r>
            <a:r>
              <a:rPr b="1" lang="en-GB" u="sng">
                <a:solidFill>
                  <a:schemeClr val="hlink"/>
                </a:solidFill>
                <a:latin typeface="Proxima Nova"/>
                <a:ea typeface="Proxima Nova"/>
                <a:cs typeface="Proxima Nova"/>
                <a:sym typeface="Proxima Nova"/>
                <a:hlinkClick r:id="rId14"/>
              </a:rPr>
              <a:t>TOK course</a:t>
            </a:r>
            <a:r>
              <a:rPr b="1" lang="en-GB">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205" name="Google Shape;205;p37"/>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4"/>
          <p:cNvSpPr txBox="1"/>
          <p:nvPr>
            <p:ph type="title"/>
          </p:nvPr>
        </p:nvSpPr>
        <p:spPr>
          <a:xfrm>
            <a:off x="311700" y="872025"/>
            <a:ext cx="4279200" cy="70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45818E"/>
                </a:solidFill>
                <a:latin typeface="Ultra"/>
                <a:ea typeface="Ultra"/>
                <a:cs typeface="Ultra"/>
                <a:sym typeface="Ultra"/>
              </a:rPr>
              <a:t>Starter</a:t>
            </a:r>
            <a:endParaRPr sz="4800">
              <a:solidFill>
                <a:srgbClr val="45818E"/>
              </a:solidFill>
              <a:latin typeface="Ultra"/>
              <a:ea typeface="Ultra"/>
              <a:cs typeface="Ultra"/>
              <a:sym typeface="Ultra"/>
            </a:endParaRPr>
          </a:p>
        </p:txBody>
      </p:sp>
      <p:sp>
        <p:nvSpPr>
          <p:cNvPr id="116" name="Google Shape;116;p24"/>
          <p:cNvSpPr txBox="1"/>
          <p:nvPr>
            <p:ph idx="1" type="body"/>
          </p:nvPr>
        </p:nvSpPr>
        <p:spPr>
          <a:xfrm>
            <a:off x="311700" y="1965775"/>
            <a:ext cx="3824700" cy="260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What observations can you offer about squares</a:t>
            </a:r>
            <a:r>
              <a:rPr lang="en-GB" sz="2400"/>
              <a:t> ‘A’ and ‘B’?</a:t>
            </a:r>
            <a:endParaRPr sz="2400"/>
          </a:p>
          <a:p>
            <a:pPr indent="0" lvl="0" marL="0" rtl="0" algn="l">
              <a:spcBef>
                <a:spcPts val="1600"/>
              </a:spcBef>
              <a:spcAft>
                <a:spcPts val="1600"/>
              </a:spcAft>
              <a:buNone/>
            </a:pPr>
            <a:r>
              <a:rPr lang="en-GB" sz="2400"/>
              <a:t>Specifically, are they the same shade of grey?</a:t>
            </a:r>
            <a:endParaRPr sz="2400"/>
          </a:p>
        </p:txBody>
      </p:sp>
      <p:pic>
        <p:nvPicPr>
          <p:cNvPr id="117" name="Google Shape;117;p24"/>
          <p:cNvPicPr preferRelativeResize="0"/>
          <p:nvPr/>
        </p:nvPicPr>
        <p:blipFill>
          <a:blip r:embed="rId3">
            <a:alphaModFix/>
          </a:blip>
          <a:stretch>
            <a:fillRect/>
          </a:stretch>
        </p:blipFill>
        <p:spPr>
          <a:xfrm>
            <a:off x="4028200" y="729650"/>
            <a:ext cx="4833451" cy="377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1000"/>
                                        <p:tgtEl>
                                          <p:spTgt spid="11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xEl>
                                              <p:pRg end="1" st="1"/>
                                            </p:txEl>
                                          </p:spTgt>
                                        </p:tgtEl>
                                        <p:attrNameLst>
                                          <p:attrName>style.visibility</p:attrName>
                                        </p:attrNameLst>
                                      </p:cBhvr>
                                      <p:to>
                                        <p:strVal val="visible"/>
                                      </p:to>
                                    </p:set>
                                    <p:animEffect filter="fade" transition="in">
                                      <p:cBhvr>
                                        <p:cTn dur="1000"/>
                                        <p:tgtEl>
                                          <p:spTgt spid="11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type="title"/>
          </p:nvPr>
        </p:nvSpPr>
        <p:spPr>
          <a:xfrm>
            <a:off x="311700" y="821825"/>
            <a:ext cx="5442000" cy="75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700">
                <a:solidFill>
                  <a:srgbClr val="45818E"/>
                </a:solidFill>
                <a:latin typeface="Ultra"/>
                <a:ea typeface="Ultra"/>
                <a:cs typeface="Ultra"/>
                <a:sym typeface="Ultra"/>
              </a:rPr>
              <a:t>Not convinced… ?</a:t>
            </a:r>
            <a:endParaRPr sz="3700">
              <a:solidFill>
                <a:srgbClr val="45818E"/>
              </a:solidFill>
              <a:latin typeface="Ultra"/>
              <a:ea typeface="Ultra"/>
              <a:cs typeface="Ultra"/>
              <a:sym typeface="Ultra"/>
            </a:endParaRPr>
          </a:p>
        </p:txBody>
      </p:sp>
      <p:sp>
        <p:nvSpPr>
          <p:cNvPr id="123" name="Google Shape;123;p25"/>
          <p:cNvSpPr txBox="1"/>
          <p:nvPr>
            <p:ph idx="1" type="body"/>
          </p:nvPr>
        </p:nvSpPr>
        <p:spPr>
          <a:xfrm>
            <a:off x="311700" y="1965775"/>
            <a:ext cx="3824700" cy="260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000"/>
              <a:t>Watch the illusion animated in </a:t>
            </a:r>
            <a:r>
              <a:rPr lang="en-GB" sz="3000" u="sng">
                <a:solidFill>
                  <a:schemeClr val="hlink"/>
                </a:solidFill>
                <a:hlinkClick r:id="rId3"/>
              </a:rPr>
              <a:t>this</a:t>
            </a:r>
            <a:r>
              <a:rPr lang="en-GB" sz="3000"/>
              <a:t> article...</a:t>
            </a:r>
            <a:endParaRPr sz="3000"/>
          </a:p>
        </p:txBody>
      </p:sp>
      <p:pic>
        <p:nvPicPr>
          <p:cNvPr id="124" name="Google Shape;124;p25"/>
          <p:cNvPicPr preferRelativeResize="0"/>
          <p:nvPr/>
        </p:nvPicPr>
        <p:blipFill>
          <a:blip r:embed="rId4">
            <a:alphaModFix/>
          </a:blip>
          <a:stretch>
            <a:fillRect/>
          </a:stretch>
        </p:blipFill>
        <p:spPr>
          <a:xfrm>
            <a:off x="4028200" y="729650"/>
            <a:ext cx="4833451" cy="3772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Cognitive scientist Donald Hoffman is trying to answer a big question: Do we experience the world as it really is ... or as we need it to be? In this ever so slightly mind-blowing talk, he ponders how our minds construct reality for u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alks/donald_hoffman_do_we_see_reality_as_it_is&#10;&#10;Follow TED news on Twitter: http://www.twitter.com/tednews&#10;Like TED on Facebook: https://www.facebook.com/TED&#10;&#10;Subscribe to our channel: http://www.youtube.com/user/TEDtalksDirector" id="129" name="Google Shape;129;p26" title="Do we see reality as it is? | Donald Hoffman">
            <a:hlinkClick r:id="rId3"/>
          </p:cNvPr>
          <p:cNvPicPr preferRelativeResize="0"/>
          <p:nvPr/>
        </p:nvPicPr>
        <p:blipFill>
          <a:blip r:embed="rId4">
            <a:alphaModFix/>
          </a:blip>
          <a:stretch>
            <a:fillRect/>
          </a:stretch>
        </p:blipFill>
        <p:spPr>
          <a:xfrm>
            <a:off x="3726283" y="691100"/>
            <a:ext cx="5015034" cy="3761276"/>
          </a:xfrm>
          <a:prstGeom prst="rect">
            <a:avLst/>
          </a:prstGeom>
          <a:noFill/>
          <a:ln>
            <a:noFill/>
          </a:ln>
        </p:spPr>
      </p:pic>
      <p:sp>
        <p:nvSpPr>
          <p:cNvPr id="130" name="Google Shape;130;p26"/>
          <p:cNvSpPr txBox="1"/>
          <p:nvPr>
            <p:ph type="title"/>
          </p:nvPr>
        </p:nvSpPr>
        <p:spPr>
          <a:xfrm>
            <a:off x="203250" y="691100"/>
            <a:ext cx="3027600" cy="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a:solidFill>
                  <a:srgbClr val="45818E"/>
                </a:solidFill>
                <a:latin typeface="Ultra"/>
                <a:ea typeface="Ultra"/>
                <a:cs typeface="Ultra"/>
                <a:sym typeface="Ultra"/>
              </a:rPr>
              <a:t>The construction of reality</a:t>
            </a:r>
            <a:endParaRPr sz="2000">
              <a:solidFill>
                <a:srgbClr val="45818E"/>
              </a:solidFill>
              <a:latin typeface="Ultra"/>
              <a:ea typeface="Ultra"/>
              <a:cs typeface="Ultra"/>
              <a:sym typeface="Ultra"/>
            </a:endParaRPr>
          </a:p>
        </p:txBody>
      </p:sp>
      <p:sp>
        <p:nvSpPr>
          <p:cNvPr id="131" name="Google Shape;131;p26"/>
          <p:cNvSpPr txBox="1"/>
          <p:nvPr>
            <p:ph idx="1" type="body"/>
          </p:nvPr>
        </p:nvSpPr>
        <p:spPr>
          <a:xfrm>
            <a:off x="203250" y="1676950"/>
            <a:ext cx="3314400" cy="284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666666"/>
                </a:solidFill>
              </a:rPr>
              <a:t>Copy down Donald Hoffman’s quote: “It feels like we're just taking a snapshot of this room the way it is, but in fact, we're constructing everything that we see”?</a:t>
            </a:r>
            <a:endParaRPr sz="1600">
              <a:solidFill>
                <a:srgbClr val="666666"/>
              </a:solidFill>
            </a:endParaRPr>
          </a:p>
          <a:p>
            <a:pPr indent="0" lvl="0" marL="0" rtl="0" algn="l">
              <a:lnSpc>
                <a:spcPct val="115000"/>
              </a:lnSpc>
              <a:spcBef>
                <a:spcPts val="0"/>
              </a:spcBef>
              <a:spcAft>
                <a:spcPts val="0"/>
              </a:spcAft>
              <a:buNone/>
            </a:pPr>
            <a:r>
              <a:t/>
            </a:r>
            <a:endParaRPr sz="1600">
              <a:solidFill>
                <a:srgbClr val="666666"/>
              </a:solidFill>
            </a:endParaRPr>
          </a:p>
          <a:p>
            <a:pPr indent="0" lvl="0" marL="0" rtl="0" algn="l">
              <a:lnSpc>
                <a:spcPct val="115000"/>
              </a:lnSpc>
              <a:spcBef>
                <a:spcPts val="0"/>
              </a:spcBef>
              <a:spcAft>
                <a:spcPts val="0"/>
              </a:spcAft>
              <a:buNone/>
            </a:pPr>
            <a:r>
              <a:rPr lang="en-GB" sz="1600">
                <a:solidFill>
                  <a:srgbClr val="666666"/>
                </a:solidFill>
              </a:rPr>
              <a:t>How does he illustrate what he means?</a:t>
            </a:r>
            <a:endParaRPr sz="1600">
              <a:solidFill>
                <a:srgbClr val="666666"/>
              </a:solidFill>
            </a:endParaRPr>
          </a:p>
          <a:p>
            <a:pPr indent="0" lvl="0" marL="0" rtl="0" algn="l">
              <a:spcBef>
                <a:spcPts val="0"/>
              </a:spcBef>
              <a:spcAft>
                <a:spcPts val="0"/>
              </a:spcAft>
              <a:buNone/>
            </a:pPr>
            <a:r>
              <a:t/>
            </a:r>
            <a:endParaRPr b="1" sz="16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7"/>
          <p:cNvPicPr preferRelativeResize="0"/>
          <p:nvPr/>
        </p:nvPicPr>
        <p:blipFill rotWithShape="1">
          <a:blip r:embed="rId3">
            <a:alphaModFix/>
          </a:blip>
          <a:srcRect b="0" l="23099" r="23105" t="0"/>
          <a:stretch/>
        </p:blipFill>
        <p:spPr>
          <a:xfrm>
            <a:off x="0" y="0"/>
            <a:ext cx="4572000" cy="5143500"/>
          </a:xfrm>
          <a:prstGeom prst="rect">
            <a:avLst/>
          </a:prstGeom>
          <a:noFill/>
          <a:ln>
            <a:noFill/>
          </a:ln>
        </p:spPr>
      </p:pic>
      <p:sp>
        <p:nvSpPr>
          <p:cNvPr id="137" name="Google Shape;137;p27"/>
          <p:cNvSpPr txBox="1"/>
          <p:nvPr>
            <p:ph type="title"/>
          </p:nvPr>
        </p:nvSpPr>
        <p:spPr>
          <a:xfrm>
            <a:off x="4852825" y="233150"/>
            <a:ext cx="4016400" cy="133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GB" sz="6000">
                <a:solidFill>
                  <a:srgbClr val="45818E"/>
                </a:solidFill>
                <a:latin typeface="Ultra"/>
                <a:ea typeface="Ultra"/>
                <a:cs typeface="Ultra"/>
                <a:sym typeface="Ultra"/>
              </a:rPr>
              <a:t>WHY?!!</a:t>
            </a:r>
            <a:endParaRPr b="0" sz="6000">
              <a:solidFill>
                <a:srgbClr val="45818E"/>
              </a:solidFill>
              <a:latin typeface="Ultra"/>
              <a:ea typeface="Ultra"/>
              <a:cs typeface="Ultra"/>
              <a:sym typeface="Ultra"/>
            </a:endParaRPr>
          </a:p>
        </p:txBody>
      </p:sp>
      <p:sp>
        <p:nvSpPr>
          <p:cNvPr id="138" name="Google Shape;138;p27"/>
          <p:cNvSpPr txBox="1"/>
          <p:nvPr>
            <p:ph idx="1" type="body"/>
          </p:nvPr>
        </p:nvSpPr>
        <p:spPr>
          <a:xfrm>
            <a:off x="4852900" y="1733875"/>
            <a:ext cx="4016400" cy="292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2400"/>
              <a:t>With a partner or on tables, create a hypothesis to explain </a:t>
            </a:r>
            <a:r>
              <a:rPr lang="en-GB" sz="2400"/>
              <a:t>why </a:t>
            </a:r>
            <a:r>
              <a:rPr lang="en-GB" sz="2400"/>
              <a:t>we </a:t>
            </a:r>
            <a:r>
              <a:rPr b="1" lang="en-GB" sz="2400"/>
              <a:t>construct</a:t>
            </a:r>
            <a:r>
              <a:rPr lang="en-GB" sz="2400"/>
              <a:t> reality (as seen with visual illusions), rather than see reality </a:t>
            </a:r>
            <a:r>
              <a:rPr b="1" lang="en-GB" sz="2400"/>
              <a:t>as it actually is</a:t>
            </a:r>
            <a:r>
              <a:rPr lang="en-GB" sz="2400"/>
              <a:t>.</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8"/>
          <p:cNvPicPr preferRelativeResize="0"/>
          <p:nvPr/>
        </p:nvPicPr>
        <p:blipFill rotWithShape="1">
          <a:blip r:embed="rId3">
            <a:alphaModFix/>
          </a:blip>
          <a:srcRect b="0" l="15531" r="15531" t="0"/>
          <a:stretch/>
        </p:blipFill>
        <p:spPr>
          <a:xfrm>
            <a:off x="312275" y="308212"/>
            <a:ext cx="2075552" cy="2006360"/>
          </a:xfrm>
          <a:prstGeom prst="rect">
            <a:avLst/>
          </a:prstGeom>
          <a:noFill/>
          <a:ln>
            <a:noFill/>
          </a:ln>
        </p:spPr>
      </p:pic>
      <p:pic>
        <p:nvPicPr>
          <p:cNvPr id="144" name="Google Shape;144;p28"/>
          <p:cNvPicPr preferRelativeResize="0"/>
          <p:nvPr/>
        </p:nvPicPr>
        <p:blipFill rotWithShape="1">
          <a:blip r:embed="rId4">
            <a:alphaModFix/>
          </a:blip>
          <a:srcRect b="0" l="15531" r="15531" t="0"/>
          <a:stretch/>
        </p:blipFill>
        <p:spPr>
          <a:xfrm>
            <a:off x="2460234" y="308216"/>
            <a:ext cx="2075558" cy="2006354"/>
          </a:xfrm>
          <a:prstGeom prst="rect">
            <a:avLst/>
          </a:prstGeom>
          <a:noFill/>
          <a:ln>
            <a:noFill/>
          </a:ln>
        </p:spPr>
      </p:pic>
      <p:pic>
        <p:nvPicPr>
          <p:cNvPr id="145" name="Google Shape;145;p28"/>
          <p:cNvPicPr preferRelativeResize="0"/>
          <p:nvPr/>
        </p:nvPicPr>
        <p:blipFill rotWithShape="1">
          <a:blip r:embed="rId5">
            <a:alphaModFix/>
          </a:blip>
          <a:srcRect b="396" l="0" r="0" t="406"/>
          <a:stretch/>
        </p:blipFill>
        <p:spPr>
          <a:xfrm>
            <a:off x="4608197" y="308225"/>
            <a:ext cx="4223523" cy="2006354"/>
          </a:xfrm>
          <a:prstGeom prst="rect">
            <a:avLst/>
          </a:prstGeom>
          <a:noFill/>
          <a:ln>
            <a:noFill/>
          </a:ln>
        </p:spPr>
      </p:pic>
      <p:sp>
        <p:nvSpPr>
          <p:cNvPr id="146" name="Google Shape;146;p28"/>
          <p:cNvSpPr txBox="1"/>
          <p:nvPr>
            <p:ph type="title"/>
          </p:nvPr>
        </p:nvSpPr>
        <p:spPr>
          <a:xfrm>
            <a:off x="252450" y="2581350"/>
            <a:ext cx="3367200" cy="208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4800">
                <a:solidFill>
                  <a:srgbClr val="45818E"/>
                </a:solidFill>
                <a:latin typeface="Ultra"/>
                <a:ea typeface="Ultra"/>
                <a:cs typeface="Ultra"/>
                <a:sym typeface="Ultra"/>
              </a:rPr>
              <a:t>Group creative task</a:t>
            </a:r>
            <a:endParaRPr sz="4800">
              <a:solidFill>
                <a:srgbClr val="45818E"/>
              </a:solidFill>
              <a:latin typeface="Ultra"/>
              <a:ea typeface="Ultra"/>
              <a:cs typeface="Ultra"/>
              <a:sym typeface="Ultra"/>
            </a:endParaRPr>
          </a:p>
        </p:txBody>
      </p:sp>
      <p:sp>
        <p:nvSpPr>
          <p:cNvPr id="147" name="Google Shape;147;p28"/>
          <p:cNvSpPr txBox="1"/>
          <p:nvPr>
            <p:ph idx="1" type="body"/>
          </p:nvPr>
        </p:nvSpPr>
        <p:spPr>
          <a:xfrm>
            <a:off x="3619500" y="2581350"/>
            <a:ext cx="5205000" cy="20820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GB" sz="2400"/>
              <a:t>Create a “metaphor” for how our sense perception and our brains work</a:t>
            </a:r>
            <a:endParaRPr sz="2400"/>
          </a:p>
          <a:p>
            <a:pPr indent="-381000" lvl="0" marL="457200" rtl="0" algn="l">
              <a:spcBef>
                <a:spcPts val="0"/>
              </a:spcBef>
              <a:spcAft>
                <a:spcPts val="0"/>
              </a:spcAft>
              <a:buSzPts val="2400"/>
              <a:buChar char="●"/>
            </a:pPr>
            <a:r>
              <a:rPr lang="en-GB" sz="2400"/>
              <a:t>Show your ideas on </a:t>
            </a:r>
            <a:r>
              <a:rPr b="1" lang="en-GB" sz="2400"/>
              <a:t>one half</a:t>
            </a:r>
            <a:r>
              <a:rPr lang="en-GB" sz="2400"/>
              <a:t> of the A3 paper</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Cognitive scientist Donald Hoffman is trying to answer a big question: Do we experience the world as it really is ... or as we need it to be? In this ever so slightly mind-blowing talk, he ponders how our minds construct reality for u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alks/donald_hoffman_do_we_see_reality_as_it_is&#10;&#10;Follow TED news on Twitter: http://www.twitter.com/tednews&#10;Like TED on Facebook: https://www.facebook.com/TED&#10;&#10;Subscribe to our channel: http://www.youtube.com/user/TEDtalksDirector" id="152" name="Google Shape;152;p29" title="Do we see reality as it is? | Donald Hoffman">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53" name="Google Shape;153;p29"/>
          <p:cNvSpPr txBox="1"/>
          <p:nvPr>
            <p:ph type="title"/>
          </p:nvPr>
        </p:nvSpPr>
        <p:spPr>
          <a:xfrm>
            <a:off x="197475" y="672550"/>
            <a:ext cx="3332700" cy="91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100">
                <a:solidFill>
                  <a:srgbClr val="45818E"/>
                </a:solidFill>
                <a:latin typeface="Ultra"/>
                <a:ea typeface="Ultra"/>
                <a:cs typeface="Ultra"/>
                <a:sym typeface="Ultra"/>
              </a:rPr>
              <a:t>“How can not perceiving reality as it is be useful?”</a:t>
            </a:r>
            <a:endParaRPr sz="2100">
              <a:solidFill>
                <a:srgbClr val="45818E"/>
              </a:solidFill>
              <a:latin typeface="Ultra"/>
              <a:ea typeface="Ultra"/>
              <a:cs typeface="Ultra"/>
              <a:sym typeface="Ultra"/>
            </a:endParaRPr>
          </a:p>
        </p:txBody>
      </p:sp>
      <p:sp>
        <p:nvSpPr>
          <p:cNvPr id="154" name="Google Shape;154;p29"/>
          <p:cNvSpPr txBox="1"/>
          <p:nvPr>
            <p:ph idx="1" type="body"/>
          </p:nvPr>
        </p:nvSpPr>
        <p:spPr>
          <a:xfrm>
            <a:off x="197475" y="2097425"/>
            <a:ext cx="3332700" cy="2336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666666"/>
              </a:buClr>
              <a:buSzPts val="1600"/>
              <a:buAutoNum type="arabicPeriod"/>
            </a:pPr>
            <a:r>
              <a:rPr lang="en-GB" sz="1600">
                <a:solidFill>
                  <a:srgbClr val="666666"/>
                </a:solidFill>
              </a:rPr>
              <a:t>What </a:t>
            </a:r>
            <a:r>
              <a:rPr b="1" lang="en-GB" sz="1600">
                <a:solidFill>
                  <a:srgbClr val="666666"/>
                </a:solidFill>
              </a:rPr>
              <a:t>metaphor </a:t>
            </a:r>
            <a:r>
              <a:rPr lang="en-GB" sz="1600">
                <a:solidFill>
                  <a:srgbClr val="666666"/>
                </a:solidFill>
              </a:rPr>
              <a:t>does Hoffman use to answer the question?</a:t>
            </a:r>
            <a:endParaRPr sz="1600">
              <a:solidFill>
                <a:schemeClr val="dk2"/>
              </a:solidFill>
            </a:endParaRPr>
          </a:p>
          <a:p>
            <a:pPr indent="-330200" lvl="0" marL="457200" rtl="0" algn="l">
              <a:lnSpc>
                <a:spcPct val="115000"/>
              </a:lnSpc>
              <a:spcBef>
                <a:spcPts val="1000"/>
              </a:spcBef>
              <a:spcAft>
                <a:spcPts val="1000"/>
              </a:spcAft>
              <a:buClr>
                <a:schemeClr val="dk2"/>
              </a:buClr>
              <a:buSzPts val="1600"/>
              <a:buAutoNum type="arabicPeriod"/>
            </a:pPr>
            <a:r>
              <a:rPr lang="en-GB" sz="1600">
                <a:solidFill>
                  <a:schemeClr val="dk2"/>
                </a:solidFill>
              </a:rPr>
              <a:t>Add his metaphor to your one. How does it compare to yours? (think about which one is more complete and clear)</a:t>
            </a:r>
            <a:endParaRPr sz="16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30"/>
          <p:cNvPicPr preferRelativeResize="0"/>
          <p:nvPr/>
        </p:nvPicPr>
        <p:blipFill>
          <a:blip r:embed="rId3">
            <a:alphaModFix/>
          </a:blip>
          <a:stretch>
            <a:fillRect/>
          </a:stretch>
        </p:blipFill>
        <p:spPr>
          <a:xfrm>
            <a:off x="1216838" y="152400"/>
            <a:ext cx="6710324" cy="48386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31"/>
          <p:cNvPicPr preferRelativeResize="0"/>
          <p:nvPr/>
        </p:nvPicPr>
        <p:blipFill>
          <a:blip r:embed="rId3">
            <a:alphaModFix/>
          </a:blip>
          <a:stretch>
            <a:fillRect/>
          </a:stretch>
        </p:blipFill>
        <p:spPr>
          <a:xfrm>
            <a:off x="726950" y="412450"/>
            <a:ext cx="7793450" cy="4262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